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59" r:id="rId4"/>
    <p:sldId id="260" r:id="rId5"/>
    <p:sldId id="262" r:id="rId6"/>
    <p:sldId id="264" r:id="rId7"/>
    <p:sldId id="270" r:id="rId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F291-08CF-4495-A7DD-5F4864EEDC57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EC15F-8B16-4C47-B9FB-A77EC5B6E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86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90760-0F29-46FC-9AC4-3C822B33BEDA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304A7-3780-4C7F-8868-F84808390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45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028F-187D-4543-8AED-79C74156B14D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4A76B-AED3-4409-AE93-14FC36930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17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46ECC-02C3-41EE-827D-7DBDF00B7D45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B67CD-9E46-4C31-8A3E-525A431FF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67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E5213-43E3-4D52-895E-2B8BA3BBCCC8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09F04-1C1B-4C3C-A7D9-510FE749D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2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0E433-4867-4EAD-A093-41EF4F98E3F5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00953-BC25-4998-A693-A635C8CEA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775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3157E-CD57-4061-8AE8-2D79BEFE0874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AA47-3AF7-48D0-ADED-300C69221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0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7B463-2BF6-4994-BFD9-F7E2BC2B62D8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9DF55-DA36-4B31-861D-F82D3F2AD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6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28238-0009-4771-B12C-D9C4C7D69CC2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807F-1AC3-45EA-AE9B-ADA6438DA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83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C75AD-F0D6-4F74-B639-707C26429107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08B0D-FC95-4557-9801-54800DB9A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4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CCC3A-E8D5-4327-99B9-B947332BFB58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8CB82-B7F4-426E-97D9-02BE4C878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1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CB39F2-4F99-4AB5-80D0-B4A2148322DE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C575C8-353E-46E0-807A-333264897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3425825" y="6731000"/>
            <a:ext cx="2292350" cy="127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e-BY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Малеева Т.В., ГУО «СШ № 21 г. Бобруйска»</a:t>
            </a:r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amoe-vazhnoe.blogspot.com.by/2015/11/kostumi-respublik-sssr.html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6712/137106206.3e7/0_d9a20_11802e14_XL.jpg" TargetMode="External"/><Relationship Id="rId5" Type="http://schemas.openxmlformats.org/officeDocument/2006/relationships/hyperlink" Target="http://www.kulturologia.ru/files/u19001/Krepostniye-garemy-8.jpg" TargetMode="External"/><Relationship Id="rId4" Type="http://schemas.openxmlformats.org/officeDocument/2006/relationships/hyperlink" Target="http://www.kulturologia.ru/files/u19001/Krepostniye-garemy-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62075" y="171450"/>
            <a:ext cx="6419850" cy="1314450"/>
          </a:xfrm>
          <a:prstGeom prst="roundRect">
            <a:avLst/>
          </a:prstGeom>
          <a:gradFill>
            <a:gsLst>
              <a:gs pos="0">
                <a:schemeClr val="accent6">
                  <a:satMod val="105000"/>
                  <a:tint val="67000"/>
                  <a:alpha val="65000"/>
                  <a:lumMod val="27000"/>
                  <a:lumOff val="73000"/>
                </a:schemeClr>
              </a:gs>
              <a:gs pos="9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Пясняр сялянскай долі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238125" y="1905000"/>
            <a:ext cx="962025" cy="971550"/>
          </a:xfrm>
          <a:prstGeom prst="roundRect">
            <a:avLst/>
          </a:prstGeom>
          <a:gradFill>
            <a:gsLst>
              <a:gs pos="0">
                <a:schemeClr val="accent6">
                  <a:satMod val="105000"/>
                  <a:tint val="67000"/>
                  <a:alpha val="65000"/>
                  <a:lumMod val="27000"/>
                  <a:lumOff val="73000"/>
                </a:schemeClr>
              </a:gs>
              <a:gs pos="9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38125" y="3219450"/>
            <a:ext cx="962025" cy="971550"/>
          </a:xfrm>
          <a:prstGeom prst="roundRect">
            <a:avLst/>
          </a:prstGeom>
          <a:gradFill>
            <a:gsLst>
              <a:gs pos="0">
                <a:schemeClr val="accent6">
                  <a:satMod val="105000"/>
                  <a:tint val="67000"/>
                  <a:alpha val="65000"/>
                  <a:lumMod val="27000"/>
                  <a:lumOff val="73000"/>
                </a:schemeClr>
              </a:gs>
              <a:gs pos="9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238125" y="4533900"/>
            <a:ext cx="962025" cy="971550"/>
          </a:xfrm>
          <a:prstGeom prst="roundRect">
            <a:avLst/>
          </a:prstGeom>
          <a:gradFill>
            <a:gsLst>
              <a:gs pos="0">
                <a:schemeClr val="accent6">
                  <a:satMod val="105000"/>
                  <a:tint val="67000"/>
                  <a:alpha val="65000"/>
                  <a:lumMod val="27000"/>
                  <a:lumOff val="73000"/>
                </a:schemeClr>
              </a:gs>
              <a:gs pos="9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7953375" y="1905000"/>
            <a:ext cx="962025" cy="971550"/>
          </a:xfrm>
          <a:prstGeom prst="roundRect">
            <a:avLst/>
          </a:prstGeom>
          <a:gradFill>
            <a:gsLst>
              <a:gs pos="0">
                <a:schemeClr val="accent6">
                  <a:satMod val="105000"/>
                  <a:tint val="67000"/>
                  <a:alpha val="65000"/>
                  <a:lumMod val="27000"/>
                  <a:lumOff val="73000"/>
                </a:schemeClr>
              </a:gs>
              <a:gs pos="9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53375" y="3219450"/>
            <a:ext cx="962025" cy="971550"/>
          </a:xfrm>
          <a:prstGeom prst="roundRect">
            <a:avLst/>
          </a:prstGeom>
          <a:gradFill>
            <a:gsLst>
              <a:gs pos="0">
                <a:schemeClr val="accent6">
                  <a:satMod val="105000"/>
                  <a:tint val="67000"/>
                  <a:alpha val="65000"/>
                  <a:lumMod val="27000"/>
                  <a:lumOff val="73000"/>
                </a:schemeClr>
              </a:gs>
              <a:gs pos="9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6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>
            <a:hlinkClick r:id="rId6" action="ppaction://hlinksldjump"/>
          </p:cNvPr>
          <p:cNvSpPr/>
          <p:nvPr/>
        </p:nvSpPr>
        <p:spPr>
          <a:xfrm>
            <a:off x="7953375" y="4533900"/>
            <a:ext cx="962025" cy="971550"/>
          </a:xfrm>
          <a:prstGeom prst="roundRect">
            <a:avLst/>
          </a:prstGeom>
          <a:gradFill>
            <a:gsLst>
              <a:gs pos="0">
                <a:schemeClr val="accent6">
                  <a:satMod val="105000"/>
                  <a:tint val="67000"/>
                  <a:alpha val="65000"/>
                  <a:lumMod val="27000"/>
                  <a:lumOff val="73000"/>
                </a:schemeClr>
              </a:gs>
              <a:gs pos="9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8125" y="5800725"/>
            <a:ext cx="962025" cy="971550"/>
          </a:xfrm>
          <a:prstGeom prst="roundRect">
            <a:avLst/>
          </a:prstGeom>
          <a:gradFill>
            <a:gsLst>
              <a:gs pos="0">
                <a:schemeClr val="accent6">
                  <a:satMod val="105000"/>
                  <a:tint val="67000"/>
                  <a:alpha val="65000"/>
                  <a:lumMod val="27000"/>
                  <a:lumOff val="73000"/>
                </a:schemeClr>
              </a:gs>
              <a:gs pos="9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953375" y="5800725"/>
            <a:ext cx="962025" cy="971550"/>
          </a:xfrm>
          <a:prstGeom prst="roundRect">
            <a:avLst/>
          </a:prstGeom>
          <a:gradFill>
            <a:gsLst>
              <a:gs pos="0">
                <a:schemeClr val="accent6">
                  <a:satMod val="105000"/>
                  <a:tint val="67000"/>
                  <a:alpha val="65000"/>
                  <a:lumMod val="27000"/>
                  <a:lumOff val="73000"/>
                </a:schemeClr>
              </a:gs>
              <a:gs pos="9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6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9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" t="3333" r="3944" b="23334"/>
          <a:stretch>
            <a:fillRect/>
          </a:stretch>
        </p:blipFill>
        <p:spPr bwMode="auto">
          <a:xfrm>
            <a:off x="2624138" y="1905000"/>
            <a:ext cx="390525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сведения 11">
            <a:hlinkClick r:id="" action="ppaction://hlinkshowjump?jump=lastslide" highlightClick="1"/>
          </p:cNvPr>
          <p:cNvSpPr/>
          <p:nvPr/>
        </p:nvSpPr>
        <p:spPr>
          <a:xfrm>
            <a:off x="238125" y="171450"/>
            <a:ext cx="700088" cy="704850"/>
          </a:xfrm>
          <a:prstGeom prst="actionButtonInformati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hlinkshowjump?jump=endshow" highlightClick="1"/>
          </p:cNvPr>
          <p:cNvSpPr/>
          <p:nvPr/>
        </p:nvSpPr>
        <p:spPr>
          <a:xfrm>
            <a:off x="8115300" y="190500"/>
            <a:ext cx="800100" cy="685800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800" b="1" dirty="0">
                <a:solidFill>
                  <a:srgbClr val="FF0000"/>
                </a:solidFill>
              </a:rPr>
              <a:t>×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возврат 5">
            <a:hlinkClick r:id="" action="ppaction://hlinkshowjump?jump=firstslide" highlightClick="1"/>
          </p:cNvPr>
          <p:cNvSpPr/>
          <p:nvPr/>
        </p:nvSpPr>
        <p:spPr>
          <a:xfrm>
            <a:off x="8515350" y="6305550"/>
            <a:ext cx="628650" cy="552450"/>
          </a:xfrm>
          <a:prstGeom prst="actionButtonReturn">
            <a:avLst/>
          </a:prstGeom>
          <a:gradFill>
            <a:gsLst>
              <a:gs pos="0">
                <a:schemeClr val="accent6">
                  <a:satMod val="105000"/>
                  <a:tint val="67000"/>
                  <a:alpha val="65000"/>
                  <a:lumMod val="27000"/>
                  <a:lumOff val="73000"/>
                </a:schemeClr>
              </a:gs>
              <a:gs pos="1000">
                <a:schemeClr val="accent6">
                  <a:lumMod val="20000"/>
                  <a:lumOff val="80000"/>
                </a:schemeClr>
              </a:gs>
              <a:gs pos="59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463905" y="936245"/>
            <a:ext cx="2805112" cy="86518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e-BY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Заняволенне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Шеврон 7"/>
          <p:cNvSpPr/>
          <p:nvPr/>
        </p:nvSpPr>
        <p:spPr>
          <a:xfrm>
            <a:off x="5449034" y="3922747"/>
            <a:ext cx="3725839" cy="866775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e-BY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абавязковае выкананне розных работ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463905" y="2183332"/>
            <a:ext cx="2805112" cy="866775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e-BY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Прыгонныя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Шеврон 9"/>
          <p:cNvSpPr/>
          <p:nvPr/>
        </p:nvSpPr>
        <p:spPr>
          <a:xfrm>
            <a:off x="1426451" y="5809836"/>
            <a:ext cx="3635375" cy="868362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e-BY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сяляне,якія належылі панам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1866461" y="3220244"/>
            <a:ext cx="2882960" cy="866775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e-BY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Прымусовыя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Шеврон 11"/>
          <p:cNvSpPr/>
          <p:nvPr/>
        </p:nvSpPr>
        <p:spPr>
          <a:xfrm>
            <a:off x="5061826" y="5715000"/>
            <a:ext cx="3635375" cy="866775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e-BY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пазбаўленне свабоды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4250"/>
            <a:ext cx="1487488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16">
            <a:hlinkClick r:id="rId3" action="ppaction://hlinksldjump"/>
          </p:cNvPr>
          <p:cNvSpPr/>
          <p:nvPr/>
        </p:nvSpPr>
        <p:spPr>
          <a:xfrm>
            <a:off x="2926096" y="110580"/>
            <a:ext cx="3188102" cy="726861"/>
          </a:xfrm>
          <a:prstGeom prst="roundRect">
            <a:avLst/>
          </a:prstGeom>
          <a:gradFill>
            <a:gsLst>
              <a:gs pos="0">
                <a:schemeClr val="accent6">
                  <a:satMod val="105000"/>
                  <a:tint val="67000"/>
                  <a:alpha val="65000"/>
                  <a:lumMod val="27000"/>
                  <a:lumOff val="73000"/>
                </a:schemeClr>
              </a:gs>
              <a:gs pos="9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Паняцці 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1523540" y="4423189"/>
            <a:ext cx="2805112" cy="866775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e-BY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Павіннасць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Шеврон 18"/>
          <p:cNvSpPr/>
          <p:nvPr/>
        </p:nvSpPr>
        <p:spPr>
          <a:xfrm>
            <a:off x="5767934" y="2353469"/>
            <a:ext cx="3512544" cy="866775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e-BY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 прымусам, па загаду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7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16962 0.073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1042 L -0.23889 -0.6986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31" y="-3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0.14983 -0.537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-2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-0.15416 0.1229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2967038" y="171450"/>
            <a:ext cx="3209925" cy="952500"/>
          </a:xfrm>
          <a:prstGeom prst="roundRect">
            <a:avLst/>
          </a:prstGeom>
          <a:gradFill>
            <a:gsLst>
              <a:gs pos="0">
                <a:schemeClr val="accent6">
                  <a:satMod val="105000"/>
                  <a:tint val="67000"/>
                  <a:alpha val="65000"/>
                  <a:lumMod val="27000"/>
                  <a:lumOff val="73000"/>
                </a:schemeClr>
              </a:gs>
              <a:gs pos="9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 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13011" y="1964828"/>
            <a:ext cx="4295775" cy="14462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Адмена заняволення сялян.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13010" y="1964828"/>
            <a:ext cx="4295775" cy="14462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e-BY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1861г.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13010" y="1964828"/>
            <a:ext cx="4295775" cy="144621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firstslide" highlightClick="1"/>
          </p:cNvPr>
          <p:cNvSpPr/>
          <p:nvPr/>
        </p:nvSpPr>
        <p:spPr>
          <a:xfrm>
            <a:off x="8515350" y="6305550"/>
            <a:ext cx="628650" cy="552450"/>
          </a:xfrm>
          <a:prstGeom prst="actionButtonReturn">
            <a:avLst/>
          </a:prstGeom>
          <a:gradFill>
            <a:gsLst>
              <a:gs pos="0">
                <a:schemeClr val="accent6">
                  <a:satMod val="105000"/>
                  <a:tint val="67000"/>
                  <a:alpha val="65000"/>
                  <a:lumMod val="27000"/>
                  <a:lumOff val="73000"/>
                </a:schemeClr>
              </a:gs>
              <a:gs pos="1000">
                <a:schemeClr val="accent6">
                  <a:lumMod val="20000"/>
                  <a:lumOff val="80000"/>
                </a:schemeClr>
              </a:gs>
              <a:gs pos="59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4250"/>
            <a:ext cx="1487488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1473958" y="54592"/>
            <a:ext cx="6440890" cy="1084145"/>
          </a:xfrm>
          <a:prstGeom prst="roundRect">
            <a:avLst/>
          </a:prstGeom>
          <a:gradFill>
            <a:gsLst>
              <a:gs pos="0">
                <a:schemeClr val="accent6">
                  <a:satMod val="105000"/>
                  <a:tint val="67000"/>
                  <a:alpha val="65000"/>
                  <a:lumMod val="27000"/>
                  <a:lumOff val="73000"/>
                </a:schemeClr>
              </a:gs>
              <a:gs pos="9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Францішак Багушэвіч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возврат 5">
            <a:hlinkClick r:id="" action="ppaction://hlinkshowjump?jump=firstslide" highlightClick="1"/>
          </p:cNvPr>
          <p:cNvSpPr/>
          <p:nvPr/>
        </p:nvSpPr>
        <p:spPr>
          <a:xfrm>
            <a:off x="8515350" y="6305550"/>
            <a:ext cx="628650" cy="552450"/>
          </a:xfrm>
          <a:prstGeom prst="actionButtonReturn">
            <a:avLst/>
          </a:prstGeom>
          <a:gradFill>
            <a:gsLst>
              <a:gs pos="0">
                <a:schemeClr val="accent6">
                  <a:satMod val="105000"/>
                  <a:tint val="67000"/>
                  <a:alpha val="65000"/>
                  <a:lumMod val="27000"/>
                  <a:lumOff val="73000"/>
                </a:schemeClr>
              </a:gs>
              <a:gs pos="1000">
                <a:schemeClr val="accent6">
                  <a:lumMod val="20000"/>
                  <a:lumOff val="80000"/>
                </a:schemeClr>
              </a:gs>
              <a:gs pos="59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6" t="4776" r="4095" b="25771"/>
          <a:stretch/>
        </p:blipFill>
        <p:spPr>
          <a:xfrm>
            <a:off x="2615070" y="1282889"/>
            <a:ext cx="3860792" cy="4476467"/>
          </a:xfrm>
          <a:prstGeom prst="rect">
            <a:avLst/>
          </a:prstGeom>
        </p:spPr>
      </p:pic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2935624" y="5964923"/>
            <a:ext cx="3219683" cy="552450"/>
          </a:xfrm>
          <a:prstGeom prst="roundRect">
            <a:avLst/>
          </a:prstGeom>
          <a:gradFill>
            <a:gsLst>
              <a:gs pos="0">
                <a:schemeClr val="accent6">
                  <a:satMod val="105000"/>
                  <a:tint val="67000"/>
                  <a:alpha val="65000"/>
                  <a:lumMod val="27000"/>
                  <a:lumOff val="73000"/>
                </a:schemeClr>
              </a:gs>
              <a:gs pos="9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21.03.1840-28.04.1900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8074025" y="712102"/>
            <a:ext cx="8961438" cy="5869673"/>
            <a:chOff x="7923539" y="235852"/>
            <a:chExt cx="9588376" cy="5869685"/>
          </a:xfrm>
        </p:grpSpPr>
        <p:grpSp>
          <p:nvGrpSpPr>
            <p:cNvPr id="10" name="Группа 7"/>
            <p:cNvGrpSpPr>
              <a:grpSpLocks/>
            </p:cNvGrpSpPr>
            <p:nvPr/>
          </p:nvGrpSpPr>
          <p:grpSpPr bwMode="auto">
            <a:xfrm>
              <a:off x="7923539" y="235852"/>
              <a:ext cx="9588376" cy="5869685"/>
              <a:chOff x="7923720" y="235852"/>
              <a:chExt cx="9587886" cy="5869685"/>
            </a:xfrm>
          </p:grpSpPr>
          <p:grpSp>
            <p:nvGrpSpPr>
              <p:cNvPr id="12" name="Группа 8"/>
              <p:cNvGrpSpPr>
                <a:grpSpLocks/>
              </p:cNvGrpSpPr>
              <p:nvPr/>
            </p:nvGrpSpPr>
            <p:grpSpPr bwMode="auto">
              <a:xfrm>
                <a:off x="8732194" y="235852"/>
                <a:ext cx="8779412" cy="5869685"/>
                <a:chOff x="1040337" y="846243"/>
                <a:chExt cx="6486651" cy="4588692"/>
              </a:xfrm>
            </p:grpSpPr>
            <p:grpSp>
              <p:nvGrpSpPr>
                <p:cNvPr id="14" name="Группа 9"/>
                <p:cNvGrpSpPr>
                  <a:grpSpLocks/>
                </p:cNvGrpSpPr>
                <p:nvPr/>
              </p:nvGrpSpPr>
              <p:grpSpPr bwMode="auto">
                <a:xfrm>
                  <a:off x="1040337" y="846243"/>
                  <a:ext cx="6486651" cy="4588692"/>
                  <a:chOff x="965397" y="1708519"/>
                  <a:chExt cx="6199132" cy="4328274"/>
                </a:xfrm>
              </p:grpSpPr>
              <p:pic>
                <p:nvPicPr>
                  <p:cNvPr id="16" name="Рисунок 3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0941" t="12656" b="14972"/>
                  <a:stretch>
                    <a:fillRect/>
                  </a:stretch>
                </p:blipFill>
                <p:spPr bwMode="auto">
                  <a:xfrm>
                    <a:off x="965397" y="1708519"/>
                    <a:ext cx="5832289" cy="43282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1532661" y="1903347"/>
                    <a:ext cx="5631868" cy="294995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just" eaLnBrk="1" hangingPunct="1">
                      <a:defRPr/>
                    </a:pPr>
                    <a:r>
                      <a:rPr lang="ru-RU" sz="20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</a:t>
                    </a:r>
                    <a:endParaRPr lang="ru-RU" altLang="ru-RU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5" name="16-конечная звезда 14"/>
                <p:cNvSpPr/>
                <p:nvPr/>
              </p:nvSpPr>
              <p:spPr bwMode="auto">
                <a:xfrm>
                  <a:off x="6511799" y="4757200"/>
                  <a:ext cx="462867" cy="391006"/>
                </a:xfrm>
                <a:prstGeom prst="star16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" name="Пятно 1 12"/>
              <p:cNvSpPr/>
              <p:nvPr/>
            </p:nvSpPr>
            <p:spPr bwMode="auto">
              <a:xfrm>
                <a:off x="7923720" y="298450"/>
                <a:ext cx="1231394" cy="1125540"/>
              </a:xfrm>
              <a:prstGeom prst="irregularSeal1">
                <a:avLst/>
              </a:prstGeom>
              <a:solidFill>
                <a:srgbClr val="FFFF00"/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8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Прямоугольник 2"/>
            <p:cNvSpPr>
              <a:spLocks noChangeArrowheads="1"/>
            </p:cNvSpPr>
            <p:nvPr/>
          </p:nvSpPr>
          <p:spPr bwMode="auto">
            <a:xfrm>
              <a:off x="9346742" y="500064"/>
              <a:ext cx="7217454" cy="4967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buFont typeface="Arial" panose="020B0604020202020204" pitchFamily="34" charset="0"/>
                <a:buNone/>
              </a:pPr>
              <a:r>
                <a:rPr lang="be-BY" altLang="ru-RU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Нарадзіўся Францішак Багушэвіч у 1840 г. у сям’і збяднелага шляхціча. Дзяцінства прайшло сярод сялянскіх дзяцей. Багушэвіч паспяхова скончыў гімназію. Вучыўся ў Пецярбургскім універсітэце. Але на ўдзел у студэнцкіх хваляванняў быў вымушаны спыніць вучобу. У 1863 г. са зброяй у руках змагаўся на баку паўстанцаў Кастуся Каліноўскага. Пасля паражэння паўстання пераехаў на Украіну. Там ён скончыў Нежынскі юрыдычны ліцэй, працаваў адвакатам у судзе, абараняючы інтарэсы беднякоў. Царскія чыноўнікі называлі яго </a:t>
              </a:r>
              <a:r>
                <a:rPr lang="be-BY" altLang="ru-RU" sz="2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«мужыцкім адвакатам».            </a:t>
              </a:r>
              <a:r>
                <a:rPr lang="be-BY" altLang="ru-RU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Напісаў шмат паэтычных твораў. Асноўнай іх тэмай было </a:t>
              </a:r>
              <a:r>
                <a:rPr lang="be-BY" altLang="ru-RU" sz="2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жыццё беларускага сеяніна, яго цяжкая праца і доля.  </a:t>
              </a:r>
              <a:r>
                <a:rPr lang="be-BY" altLang="ru-RU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Паэт заклікаў народ шанаваць беларускую родную мову. Выдаў 2 сборнікі: «Дудка беларуская», «Смык беларускі».</a:t>
              </a:r>
              <a:endParaRPr lang="ru-RU" alt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81441 0.036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29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441 0.03681 L 3.33333E-6 -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12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2967038" y="171450"/>
            <a:ext cx="3209925" cy="952500"/>
          </a:xfrm>
          <a:prstGeom prst="roundRect">
            <a:avLst/>
          </a:prstGeom>
          <a:gradFill>
            <a:gsLst>
              <a:gs pos="0">
                <a:schemeClr val="accent6">
                  <a:satMod val="105000"/>
                  <a:tint val="67000"/>
                  <a:alpha val="65000"/>
                  <a:lumMod val="27000"/>
                  <a:lumOff val="73000"/>
                </a:schemeClr>
              </a:gs>
              <a:gs pos="9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Малюнкі 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возврат 2">
            <a:hlinkClick r:id="" action="ppaction://hlinkshowjump?jump=firstslide" highlightClick="1"/>
          </p:cNvPr>
          <p:cNvSpPr/>
          <p:nvPr/>
        </p:nvSpPr>
        <p:spPr>
          <a:xfrm>
            <a:off x="8515350" y="6305550"/>
            <a:ext cx="628650" cy="552450"/>
          </a:xfrm>
          <a:prstGeom prst="actionButtonReturn">
            <a:avLst/>
          </a:prstGeom>
          <a:gradFill>
            <a:gsLst>
              <a:gs pos="0">
                <a:schemeClr val="accent6">
                  <a:satMod val="105000"/>
                  <a:tint val="67000"/>
                  <a:alpha val="65000"/>
                  <a:lumMod val="27000"/>
                  <a:lumOff val="73000"/>
                </a:schemeClr>
              </a:gs>
              <a:gs pos="1000">
                <a:schemeClr val="accent6">
                  <a:lumMod val="20000"/>
                  <a:lumOff val="80000"/>
                </a:schemeClr>
              </a:gs>
              <a:gs pos="59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" name="Picture 2" descr="http://www.kulturologia.ru/files/u19001/Krepostniye-garemy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79" y="1157593"/>
            <a:ext cx="3560298" cy="2609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ulturologia.ru/files/u19001/Krepostniye-garemy-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520" y="3840819"/>
            <a:ext cx="3613313" cy="27409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-fotki.yandex.ru/get/6712/137106206.3e7/0_d9a20_11802e14_X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829" y="1965351"/>
            <a:ext cx="2868521" cy="3602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1 Picture 2" descr="http://www.kulturologia.ru/files/u19001/Krepostniye-garemy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06" y="171450"/>
            <a:ext cx="8370116" cy="6134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1 Picture 4" descr="http://www.kulturologia.ru/files/u19001/Krepostniye-garemy-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06" y="244678"/>
            <a:ext cx="8353988" cy="63370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1 Picture 6" descr="http://img-fotki.yandex.ru/get/6712/137106206.3e7/0_d9a20_11802e14_X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981" y="244678"/>
            <a:ext cx="5045459" cy="63370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2584017" y="129887"/>
            <a:ext cx="3719801" cy="867641"/>
          </a:xfrm>
          <a:prstGeom prst="roundRect">
            <a:avLst/>
          </a:prstGeom>
          <a:gradFill>
            <a:gsLst>
              <a:gs pos="0">
                <a:schemeClr val="accent6">
                  <a:satMod val="105000"/>
                  <a:tint val="67000"/>
                  <a:alpha val="65000"/>
                  <a:lumMod val="27000"/>
                  <a:lumOff val="73000"/>
                </a:schemeClr>
              </a:gs>
              <a:gs pos="9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Зямля – галоўнае багацце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возврат 2">
            <a:hlinkClick r:id="" action="ppaction://hlinkshowjump?jump=firstslide" highlightClick="1"/>
          </p:cNvPr>
          <p:cNvSpPr/>
          <p:nvPr/>
        </p:nvSpPr>
        <p:spPr>
          <a:xfrm>
            <a:off x="8515350" y="6305550"/>
            <a:ext cx="628650" cy="552450"/>
          </a:xfrm>
          <a:prstGeom prst="actionButtonReturn">
            <a:avLst/>
          </a:prstGeom>
          <a:gradFill>
            <a:gsLst>
              <a:gs pos="0">
                <a:schemeClr val="accent6">
                  <a:satMod val="105000"/>
                  <a:tint val="67000"/>
                  <a:alpha val="65000"/>
                  <a:lumMod val="27000"/>
                  <a:lumOff val="73000"/>
                </a:schemeClr>
              </a:gs>
              <a:gs pos="1000">
                <a:schemeClr val="accent6">
                  <a:lumMod val="20000"/>
                  <a:lumOff val="80000"/>
                </a:schemeClr>
              </a:gs>
              <a:gs pos="59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375950" y="1863227"/>
            <a:ext cx="3719801" cy="867641"/>
          </a:xfrm>
          <a:prstGeom prst="roundRect">
            <a:avLst/>
          </a:prstGeom>
          <a:gradFill>
            <a:gsLst>
              <a:gs pos="0">
                <a:schemeClr val="accent6">
                  <a:satMod val="105000"/>
                  <a:tint val="67000"/>
                  <a:alpha val="65000"/>
                  <a:lumMod val="27000"/>
                  <a:lumOff val="73000"/>
                </a:schemeClr>
              </a:gs>
              <a:gs pos="9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Валодаў уласнай зямлёй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4795549" y="1863227"/>
            <a:ext cx="3719801" cy="867641"/>
          </a:xfrm>
          <a:prstGeom prst="roundRect">
            <a:avLst/>
          </a:prstGeom>
          <a:gradFill>
            <a:gsLst>
              <a:gs pos="0">
                <a:schemeClr val="accent6">
                  <a:satMod val="105000"/>
                  <a:tint val="67000"/>
                  <a:alpha val="65000"/>
                  <a:lumMod val="27000"/>
                  <a:lumOff val="73000"/>
                </a:schemeClr>
              </a:gs>
              <a:gs pos="9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Карыстаўся панскай зямлёй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>
            <a:stCxn id="2" idx="2"/>
          </p:cNvCxnSpPr>
          <p:nvPr/>
        </p:nvCxnSpPr>
        <p:spPr>
          <a:xfrm flipH="1">
            <a:off x="2341418" y="997528"/>
            <a:ext cx="2102500" cy="75465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</p:cNvCxnSpPr>
          <p:nvPr/>
        </p:nvCxnSpPr>
        <p:spPr>
          <a:xfrm>
            <a:off x="4443918" y="997528"/>
            <a:ext cx="2102499" cy="75465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757839" y="1091198"/>
            <a:ext cx="21696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Свабодны</a:t>
            </a:r>
            <a:r>
              <a:rPr lang="ru-RU" sz="3200" b="1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57088" y="1091197"/>
            <a:ext cx="24331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Прыгонны</a:t>
            </a:r>
            <a:r>
              <a:rPr lang="ru-RU" sz="3200" b="1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5" name="Скругленный прямоугольник 24">
            <a:hlinkClick r:id="rId2" action="ppaction://hlinksldjump"/>
          </p:cNvPr>
          <p:cNvSpPr/>
          <p:nvPr/>
        </p:nvSpPr>
        <p:spPr>
          <a:xfrm>
            <a:off x="180109" y="2985444"/>
            <a:ext cx="8756072" cy="3609320"/>
          </a:xfrm>
          <a:prstGeom prst="roundRect">
            <a:avLst/>
          </a:prstGeom>
          <a:gradFill>
            <a:gsLst>
              <a:gs pos="0">
                <a:schemeClr val="accent6">
                  <a:satMod val="105000"/>
                  <a:tint val="67000"/>
                  <a:alpha val="65000"/>
                  <a:lumMod val="27000"/>
                  <a:lumOff val="73000"/>
                </a:schemeClr>
              </a:gs>
              <a:gs pos="9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e-BY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лютага 1861 г. </a:t>
            </a:r>
            <a:r>
              <a:rPr lang="be-BY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Аляксандр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be-BY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падпісаў заканадаўчыя акты: </a:t>
            </a:r>
            <a:r>
              <a:rPr lang="be-BY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«Палажэнні» і «Маніфест аб адмене прыгоннага права»</a:t>
            </a:r>
            <a:r>
              <a:rPr lang="be-BY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e-BY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Згодна маніфесту сялянам дараваліся зямля і воля. Цяпер памешчык пазбаўлялся права распараджацца асобай селяніна, прадаваць, дарыць, умешвацца ў сямейныя справы. Сяляне цяпер маглі набываць на сваё імя нерухомую маёмасць, займацца гандлёва-прамысловай дзейнасцю.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Набыццё сялянамі зямлі ва ўласнасць ажыццяўлялася праз выкуп, прычым ён не раўняўся кошту зямлі, якая прадавалася. Пры выкупе сяляне плацілі памешчыку толькі адну пятую частку выкупной сумы, а астатнюю плаціла за сялян дзяржава. Сяляне </a:t>
            </a:r>
            <a:r>
              <a:rPr lang="be-BY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49 гадоў </a:t>
            </a:r>
            <a:r>
              <a:rPr lang="be-BY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сталі даўжнікамі дзяржавы.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Группа 27"/>
          <p:cNvGrpSpPr>
            <a:grpSpLocks/>
          </p:cNvGrpSpPr>
          <p:nvPr/>
        </p:nvGrpSpPr>
        <p:grpSpPr bwMode="auto">
          <a:xfrm>
            <a:off x="8074025" y="712102"/>
            <a:ext cx="8961438" cy="6081189"/>
            <a:chOff x="7923539" y="235852"/>
            <a:chExt cx="9588376" cy="6081202"/>
          </a:xfrm>
        </p:grpSpPr>
        <p:grpSp>
          <p:nvGrpSpPr>
            <p:cNvPr id="29" name="Группа 7"/>
            <p:cNvGrpSpPr>
              <a:grpSpLocks/>
            </p:cNvGrpSpPr>
            <p:nvPr/>
          </p:nvGrpSpPr>
          <p:grpSpPr bwMode="auto">
            <a:xfrm>
              <a:off x="7923539" y="235852"/>
              <a:ext cx="9588376" cy="5744981"/>
              <a:chOff x="7923720" y="235852"/>
              <a:chExt cx="9587886" cy="5744981"/>
            </a:xfrm>
          </p:grpSpPr>
          <p:grpSp>
            <p:nvGrpSpPr>
              <p:cNvPr id="31" name="Группа 8"/>
              <p:cNvGrpSpPr>
                <a:grpSpLocks/>
              </p:cNvGrpSpPr>
              <p:nvPr/>
            </p:nvGrpSpPr>
            <p:grpSpPr bwMode="auto">
              <a:xfrm>
                <a:off x="8732194" y="235852"/>
                <a:ext cx="8779412" cy="5744981"/>
                <a:chOff x="1040337" y="846243"/>
                <a:chExt cx="6486651" cy="4491203"/>
              </a:xfrm>
            </p:grpSpPr>
            <p:grpSp>
              <p:nvGrpSpPr>
                <p:cNvPr id="33" name="Группа 9"/>
                <p:cNvGrpSpPr>
                  <a:grpSpLocks/>
                </p:cNvGrpSpPr>
                <p:nvPr/>
              </p:nvGrpSpPr>
              <p:grpSpPr bwMode="auto">
                <a:xfrm>
                  <a:off x="1040337" y="846243"/>
                  <a:ext cx="6486651" cy="4491203"/>
                  <a:chOff x="965397" y="1708519"/>
                  <a:chExt cx="6199132" cy="4236318"/>
                </a:xfrm>
              </p:grpSpPr>
              <p:pic>
                <p:nvPicPr>
                  <p:cNvPr id="35" name="Рисунок 3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0941" t="12656" b="14972"/>
                  <a:stretch>
                    <a:fillRect/>
                  </a:stretch>
                </p:blipFill>
                <p:spPr bwMode="auto">
                  <a:xfrm>
                    <a:off x="965397" y="1708519"/>
                    <a:ext cx="6199132" cy="42363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6" name="Прямоугольник 35"/>
                  <p:cNvSpPr/>
                  <p:nvPr/>
                </p:nvSpPr>
                <p:spPr>
                  <a:xfrm>
                    <a:off x="1532661" y="1903347"/>
                    <a:ext cx="5631868" cy="294995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just" eaLnBrk="1" hangingPunct="1">
                      <a:defRPr/>
                    </a:pPr>
                    <a:r>
                      <a:rPr lang="ru-RU" sz="20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</a:t>
                    </a:r>
                    <a:endParaRPr lang="ru-RU" altLang="ru-RU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4" name="16-конечная звезда 33"/>
                <p:cNvSpPr/>
                <p:nvPr/>
              </p:nvSpPr>
              <p:spPr bwMode="auto">
                <a:xfrm>
                  <a:off x="6511799" y="4757200"/>
                  <a:ext cx="462867" cy="391006"/>
                </a:xfrm>
                <a:prstGeom prst="star16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2" name="Пятно 1 31"/>
              <p:cNvSpPr/>
              <p:nvPr/>
            </p:nvSpPr>
            <p:spPr bwMode="auto">
              <a:xfrm>
                <a:off x="7923720" y="298450"/>
                <a:ext cx="1231394" cy="1125540"/>
              </a:xfrm>
              <a:prstGeom prst="irregularSeal1">
                <a:avLst/>
              </a:prstGeom>
              <a:solidFill>
                <a:srgbClr val="FFFF00"/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8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" name="Прямоугольник 2"/>
            <p:cNvSpPr>
              <a:spLocks noChangeArrowheads="1"/>
            </p:cNvSpPr>
            <p:nvPr/>
          </p:nvSpPr>
          <p:spPr bwMode="auto">
            <a:xfrm>
              <a:off x="9346742" y="500065"/>
              <a:ext cx="7849632" cy="5816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buFont typeface="Arial" panose="020B0604020202020204" pitchFamily="34" charset="0"/>
                <a:buNone/>
              </a:pPr>
              <a:r>
                <a:rPr lang="be-BY" altLang="ru-RU" sz="2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Вынікі скасавання прыгону:</a:t>
              </a:r>
            </a:p>
            <a:p>
              <a:pPr marL="457200" indent="-457200" algn="just">
                <a:buFont typeface="+mj-lt"/>
                <a:buAutoNum type="arabicPeriod"/>
              </a:pPr>
              <a:r>
                <a:rPr lang="be-BY" altLang="ru-RU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Сяляне атрымалі асабістую незалежнасць.</a:t>
              </a:r>
            </a:p>
            <a:p>
              <a:pPr marL="457200" indent="-457200" algn="just">
                <a:buFont typeface="+mj-lt"/>
                <a:buAutoNum type="arabicPeriod"/>
              </a:pPr>
              <a:r>
                <a:rPr lang="be-BY" altLang="ru-RU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Яны маглі самастойна весці сваю гаспадарку, займацца гандлем, прадпрымальніцтвам.</a:t>
              </a:r>
            </a:p>
            <a:p>
              <a:pPr marL="457200" indent="-457200" algn="just">
                <a:buFont typeface="+mj-lt"/>
                <a:buAutoNum type="arabicPeriod"/>
              </a:pPr>
              <a:r>
                <a:rPr lang="be-BY" altLang="ru-RU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Нанімаліся рабочымі на прадпрыемствы.</a:t>
              </a:r>
            </a:p>
            <a:p>
              <a:pPr marL="457200" indent="-457200" algn="just">
                <a:buFont typeface="+mj-lt"/>
                <a:buAutoNum type="arabicPeriod"/>
              </a:pPr>
              <a:r>
                <a:rPr lang="be-BY" altLang="ru-RU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Сваю зямлю апрацоўвалі больш старанна і дасканала. Павялічваліся ўраджаі, больш вырошчвалася бульбы, ільну і іншых сельскагаспадарчых культур.</a:t>
              </a:r>
            </a:p>
            <a:p>
              <a:pPr marL="457200" indent="-457200" algn="just">
                <a:buFont typeface="+mj-lt"/>
                <a:buAutoNum type="arabicPeriod"/>
              </a:pPr>
              <a:r>
                <a:rPr lang="be-BY" altLang="ru-RU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Будаваліся фабрыкі і заводы. </a:t>
              </a:r>
            </a:p>
            <a:p>
              <a:pPr marL="457200" indent="-457200" algn="just">
                <a:buFont typeface="+mj-lt"/>
                <a:buAutoNum type="arabicPeriod"/>
              </a:pPr>
              <a:r>
                <a:rPr lang="be-BY" altLang="ru-RU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Скасаванне прыгону садзейнічала больш шпаркаму развіццю сельскай гаспадаркі і прамысловасці.</a:t>
              </a:r>
            </a:p>
            <a:p>
              <a:pPr algn="just">
                <a:buNone/>
              </a:pPr>
              <a:r>
                <a:rPr lang="be-BY" altLang="ru-RU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Аднак не ўсё было так, як хацелася сялянам. Абаронцам прыгоннага люду стаў </a:t>
              </a:r>
              <a:r>
                <a:rPr lang="be-BY" altLang="ru-RU" sz="2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Францішак Багушэвіч.</a:t>
              </a:r>
            </a:p>
            <a:p>
              <a:pPr algn="just">
                <a:buNone/>
              </a:pPr>
              <a:endParaRPr lang="be-BY" alt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buFont typeface="Arial" panose="020B0604020202020204" pitchFamily="34" charset="0"/>
                <a:buNone/>
              </a:pPr>
              <a:endParaRPr lang="ru-RU" alt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81441 0.036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29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441 0.03681 L 3.33333E-6 -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12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118669" y="0"/>
            <a:ext cx="2855296" cy="442699"/>
          </a:xfrm>
          <a:prstGeom prst="roundRect">
            <a:avLst/>
          </a:prstGeom>
          <a:gradFill>
            <a:gsLst>
              <a:gs pos="0">
                <a:schemeClr val="accent6">
                  <a:satMod val="105000"/>
                  <a:tint val="67000"/>
                  <a:alpha val="65000"/>
                  <a:lumMod val="27000"/>
                  <a:lumOff val="73000"/>
                </a:schemeClr>
              </a:gs>
              <a:gs pos="9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Спасылк</a:t>
            </a:r>
            <a:r>
              <a:rPr lang="be-BY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0" y="442699"/>
            <a:ext cx="9092634" cy="676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http://samoe-vazhnoe.blogspot.com.by/2015/11/kostumi-respublik-sssr.html</a:t>
            </a: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alt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хлопчык</a:t>
            </a:r>
            <a:endParaRPr lang="ru-RU" alt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be-BY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Партрэты</a:t>
            </a:r>
            <a:r>
              <a:rPr lang="be-BY" altLang="ru-R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малюнкі  </a:t>
            </a:r>
            <a:r>
              <a:rPr lang="be-BY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ўзяты ў журналах «Пачатковая школа» і «Пачатковае навучанне: сям’я, дзіцячы сад, школа»</a:t>
            </a:r>
            <a:endParaRPr lang="ru-RU" alt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be-BY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Асіпчук, Л.І. </a:t>
            </a: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Мая </a:t>
            </a:r>
            <a:r>
              <a:rPr lang="ru-RU" alt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Радзіма</a:t>
            </a: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Беларусь : </a:t>
            </a:r>
            <a:r>
              <a:rPr lang="ru-RU" alt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тэматычныя</a:t>
            </a: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распрацоўкі</a:t>
            </a: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ўрокаў</a:t>
            </a: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4 </a:t>
            </a:r>
            <a:r>
              <a:rPr lang="ru-RU" alt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</a:t>
            </a: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Л.І. </a:t>
            </a:r>
            <a:r>
              <a:rPr lang="ru-RU" alt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Асіпчук</a:t>
            </a: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</a:t>
            </a:r>
            <a:r>
              <a:rPr lang="ru-RU" alt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Мазыр</a:t>
            </a: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Содействие, 2010. – 180 с.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be-BY" alt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be-BY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Бутрамееў, У. Вялікія і славутыя людзі зямлі беларускай: Для малод. і сярэд. шк. узросту / У. Бутрамееў. – Мн.: БелЭн, 2002. – 128 с.</a:t>
            </a:r>
            <a:endParaRPr lang="ru-RU" alt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be-BY" alt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Лузг</a:t>
            </a:r>
            <a:r>
              <a:rPr lang="be-BY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іна, А.Г. </a:t>
            </a: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Мая </a:t>
            </a:r>
            <a:r>
              <a:rPr lang="ru-RU" alt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Радзіма</a:t>
            </a: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Беларусь : план-</a:t>
            </a:r>
            <a:r>
              <a:rPr lang="ru-RU" alt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канспект</a:t>
            </a: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урокаў</a:t>
            </a: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4 </a:t>
            </a:r>
            <a:r>
              <a:rPr lang="ru-RU" alt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</a:t>
            </a: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  <a:r>
              <a:rPr lang="ru-RU" alt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А.Г.Лузгіна</a:t>
            </a: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А.Г. </a:t>
            </a:r>
            <a:r>
              <a:rPr lang="ru-RU" alt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Астроўская</a:t>
            </a: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</a:t>
            </a:r>
            <a:r>
              <a:rPr lang="ru-RU" alt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Мінск</a:t>
            </a: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ru-RU" alt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Аверсев</a:t>
            </a: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2016. – 187 с.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be-BY" alt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e-BY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Ракуць, В.У. Толькі пад небам Бацькаўшчыны : работа па кнізе «Беларусь – наша Радзіма. Падарунак Прэзідэнта Рэспублікі Беларусь А. Р. Лукашэнкі першакласніку» / В.У. Ракуць, Т. П. Ракуць. – Мінск : Пачатковая школа, 2006. – 264 с. – (Б-ка «Пачатковай школы»).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Чалавек</a:t>
            </a: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свет. Мая </a:t>
            </a:r>
            <a:r>
              <a:rPr lang="ru-RU" alt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Радзіма</a:t>
            </a: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Беларусь : </a:t>
            </a:r>
            <a:r>
              <a:rPr lang="ru-RU" alt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падруч</a:t>
            </a: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для </a:t>
            </a:r>
            <a:r>
              <a:rPr lang="ru-RU" alt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ўстаноў</a:t>
            </a: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агул. </a:t>
            </a:r>
            <a:r>
              <a:rPr lang="ru-RU" alt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сярэд</a:t>
            </a: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alt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адукацыі</a:t>
            </a: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alt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беларус</a:t>
            </a: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і рус. </a:t>
            </a:r>
            <a:r>
              <a:rPr lang="ru-RU" alt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мовамі</a:t>
            </a: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навучання</a:t>
            </a: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  <a:r>
              <a:rPr lang="ru-RU" alt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С.В.Паноў</a:t>
            </a: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[і </a:t>
            </a:r>
            <a:r>
              <a:rPr lang="ru-RU" alt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</a:t>
            </a: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.]. - </a:t>
            </a:r>
            <a:r>
              <a:rPr lang="ru-RU" alt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Мінск</a:t>
            </a: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ru-RU" alt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</a:t>
            </a: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alt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цэнтр</a:t>
            </a: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БДХ, 2013.</a:t>
            </a:r>
          </a:p>
          <a:p>
            <a:pPr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http://www.kulturologia.ru/files/u19001/Krepostniye-garemy-4.jpg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</a:t>
            </a:r>
          </a:p>
          <a:p>
            <a:pPr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http://www.kulturologia.ru/files/u19001/Krepostniye-garemy-8.jpg</a:t>
            </a:r>
            <a:r>
              <a:rPr lang="be-BY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 2</a:t>
            </a:r>
          </a:p>
          <a:p>
            <a:pPr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http://img-fotki.yandex.ru/get/6712/137106206.3e7/0_d9a20_11802e14_XL.jpg</a:t>
            </a:r>
            <a:r>
              <a:rPr lang="be-BY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1800" dirty="0"/>
              <a:t>- 3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возврат 6">
            <a:hlinkClick r:id="" action="ppaction://hlinkshowjump?jump=firstslide" highlightClick="1"/>
          </p:cNvPr>
          <p:cNvSpPr/>
          <p:nvPr/>
        </p:nvSpPr>
        <p:spPr>
          <a:xfrm>
            <a:off x="8515350" y="6305550"/>
            <a:ext cx="628650" cy="552450"/>
          </a:xfrm>
          <a:prstGeom prst="actionButtonReturn">
            <a:avLst/>
          </a:prstGeom>
          <a:gradFill>
            <a:gsLst>
              <a:gs pos="0">
                <a:schemeClr val="accent6">
                  <a:satMod val="105000"/>
                  <a:tint val="67000"/>
                  <a:alpha val="65000"/>
                  <a:lumMod val="27000"/>
                  <a:lumOff val="73000"/>
                </a:schemeClr>
              </a:gs>
              <a:gs pos="1000">
                <a:schemeClr val="accent6">
                  <a:lumMod val="20000"/>
                  <a:lumOff val="80000"/>
                </a:schemeClr>
              </a:gs>
              <a:gs pos="59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5273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477</TotalTime>
  <Words>690</Words>
  <Application>Microsoft Office PowerPoint</Application>
  <PresentationFormat>Экран (4:3)</PresentationFormat>
  <Paragraphs>60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Танюша</cp:lastModifiedBy>
  <cp:revision>52</cp:revision>
  <dcterms:created xsi:type="dcterms:W3CDTF">2016-07-09T14:54:22Z</dcterms:created>
  <dcterms:modified xsi:type="dcterms:W3CDTF">2017-04-13T14:19:29Z</dcterms:modified>
</cp:coreProperties>
</file>